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6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7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711" r:id="rId2"/>
    <p:sldMasterId id="2147483666" r:id="rId3"/>
    <p:sldMasterId id="2147483657" r:id="rId4"/>
    <p:sldMasterId id="2147483675" r:id="rId5"/>
    <p:sldMasterId id="2147483684" r:id="rId6"/>
    <p:sldMasterId id="2147483693" r:id="rId7"/>
    <p:sldMasterId id="2147483702" r:id="rId8"/>
  </p:sldMasterIdLst>
  <p:notesMasterIdLst>
    <p:notesMasterId r:id="rId27"/>
  </p:notesMasterIdLst>
  <p:sldIdLst>
    <p:sldId id="256" r:id="rId9"/>
    <p:sldId id="257" r:id="rId10"/>
    <p:sldId id="258" r:id="rId11"/>
    <p:sldId id="259" r:id="rId12"/>
    <p:sldId id="286" r:id="rId13"/>
    <p:sldId id="260" r:id="rId14"/>
    <p:sldId id="261" r:id="rId15"/>
    <p:sldId id="287" r:id="rId16"/>
    <p:sldId id="288" r:id="rId17"/>
    <p:sldId id="289" r:id="rId18"/>
    <p:sldId id="290" r:id="rId19"/>
    <p:sldId id="291" r:id="rId20"/>
    <p:sldId id="265" r:id="rId21"/>
    <p:sldId id="266" r:id="rId22"/>
    <p:sldId id="292" r:id="rId23"/>
    <p:sldId id="293" r:id="rId24"/>
    <p:sldId id="275" r:id="rId25"/>
    <p:sldId id="274" r:id="rId26"/>
  </p:sldIdLst>
  <p:sldSz cx="12192000" cy="6858000"/>
  <p:notesSz cx="6858000" cy="9144000"/>
  <p:embeddedFontLst>
    <p:embeddedFont>
      <p:font typeface="Muller Regular" pitchFamily="50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Source Sans Pro" panose="020B0604020202020204" charset="0"/>
      <p:regular r:id="rId33"/>
      <p:bold r:id="rId34"/>
      <p:italic r:id="rId35"/>
      <p:boldItalic r:id="rId36"/>
    </p:embeddedFont>
    <p:embeddedFont>
      <p:font typeface="Consolas" panose="020B0609020204030204" pitchFamily="49" charset="0"/>
      <p:regular r:id="rId37"/>
      <p:bold r:id="rId38"/>
      <p:italic r:id="rId39"/>
      <p:boldItalic r:id="rId40"/>
    </p:embeddedFont>
    <p:embeddedFont>
      <p:font typeface="Stag Light" panose="02000603060000020004" pitchFamily="50" charset="0"/>
      <p:regular r:id="rId41"/>
      <p:italic r:id="rId42"/>
    </p:embeddedFont>
    <p:embeddedFont>
      <p:font typeface="Franklin Gothic Book" panose="020B0503020102020204" pitchFamily="34" charset="0"/>
      <p:regular r:id="rId43"/>
      <p:italic r:id="rId44"/>
    </p:embeddedFont>
    <p:embeddedFont>
      <p:font typeface="Franklin Gothic Book" panose="020B0503020102020204" pitchFamily="34" charset="0"/>
      <p:regular r:id="rId43"/>
      <p:italic r:id="rId44"/>
    </p:embeddedFont>
  </p:embeddedFontLst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 varScale="1">
        <p:scale>
          <a:sx n="70" d="100"/>
          <a:sy n="70" d="100"/>
        </p:scale>
        <p:origin x="6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font" Target="fonts/font12.fntdata"/><Relationship Id="rId21" Type="http://schemas.openxmlformats.org/officeDocument/2006/relationships/slide" Target="slides/slide13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viewProps" Target="viewProps.xml"/><Relationship Id="rId20" Type="http://schemas.openxmlformats.org/officeDocument/2006/relationships/slide" Target="slides/slide12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A9E23E-F74B-4DA7-A44A-7D0B21F693DE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200D0-0124-46D4-830E-3C6063DE9E1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43012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646444"/>
            <a:ext cx="6652578" cy="105727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754519"/>
            <a:ext cx="6652578" cy="463549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90842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24725"/>
            <a:ext cx="10515600" cy="392143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46174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5181600" cy="392143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224725"/>
            <a:ext cx="5181600" cy="392143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71290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2224725"/>
            <a:ext cx="5183188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031958"/>
            <a:ext cx="5183188" cy="31142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643283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224725"/>
            <a:ext cx="5183188" cy="392143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214039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729324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671538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900363"/>
            <a:ext cx="8336213" cy="1057275"/>
          </a:xfrm>
        </p:spPr>
        <p:txBody>
          <a:bodyPr anchor="ctr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713536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646444"/>
            <a:ext cx="6652578" cy="105727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754519"/>
            <a:ext cx="6652578" cy="463549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401091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24725"/>
            <a:ext cx="10515600" cy="392143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865642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5181600" cy="392143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224725"/>
            <a:ext cx="5181600" cy="392143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22576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24725"/>
            <a:ext cx="10515600" cy="392143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1" y="5643968"/>
            <a:ext cx="996321" cy="99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933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2224725"/>
            <a:ext cx="5183188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031958"/>
            <a:ext cx="5183188" cy="31142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749985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224725"/>
            <a:ext cx="5183188" cy="392143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25350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881748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335322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900363"/>
            <a:ext cx="8336213" cy="105727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999803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646444"/>
            <a:ext cx="6652578" cy="105727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754519"/>
            <a:ext cx="6652578" cy="463549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408505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24725"/>
            <a:ext cx="10515600" cy="392143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142086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5181600" cy="392143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224725"/>
            <a:ext cx="5181600" cy="392143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88529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2224725"/>
            <a:ext cx="5183188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031958"/>
            <a:ext cx="5183188" cy="31142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98094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224725"/>
            <a:ext cx="5183188" cy="392143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81273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5181600" cy="392143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224725"/>
            <a:ext cx="5181600" cy="392143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1" y="5643968"/>
            <a:ext cx="996321" cy="99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211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330535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4234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900363"/>
            <a:ext cx="8336213" cy="105727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997191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646444"/>
            <a:ext cx="6652578" cy="105727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754519"/>
            <a:ext cx="6652578" cy="463549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312403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24725"/>
            <a:ext cx="10515600" cy="392143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749012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5181600" cy="392143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224725"/>
            <a:ext cx="5181600" cy="392143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206970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2224725"/>
            <a:ext cx="5183188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031958"/>
            <a:ext cx="5183188" cy="31142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441406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224725"/>
            <a:ext cx="5183188" cy="392143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452941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719644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94686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2224725"/>
            <a:ext cx="5183188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031958"/>
            <a:ext cx="5183188" cy="31142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1" y="5643968"/>
            <a:ext cx="996321" cy="99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1255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900363"/>
            <a:ext cx="8336213" cy="105727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037968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646444"/>
            <a:ext cx="6652578" cy="105727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754519"/>
            <a:ext cx="6652578" cy="463549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7661935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24725"/>
            <a:ext cx="10515600" cy="392143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6129757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5181600" cy="392143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224725"/>
            <a:ext cx="5181600" cy="392143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830600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2224725"/>
            <a:ext cx="5183188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031958"/>
            <a:ext cx="5183188" cy="31142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8569293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224725"/>
            <a:ext cx="5183188" cy="392143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4993341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424099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5450999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900363"/>
            <a:ext cx="8336213" cy="105727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7766651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646444"/>
            <a:ext cx="6652578" cy="105727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754519"/>
            <a:ext cx="6652578" cy="463549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42129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224725"/>
            <a:ext cx="5183188" cy="392143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1" y="5643968"/>
            <a:ext cx="996321" cy="99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59150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24725"/>
            <a:ext cx="10515600" cy="392143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841468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5181600" cy="392143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224725"/>
            <a:ext cx="5181600" cy="392143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0067383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2224725"/>
            <a:ext cx="5183188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031958"/>
            <a:ext cx="5183188" cy="31142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9299156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224725"/>
            <a:ext cx="5183188" cy="392143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6123206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4120324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1352637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900363"/>
            <a:ext cx="8336213" cy="105727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2048556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646444"/>
            <a:ext cx="6652578" cy="105727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754519"/>
            <a:ext cx="6652578" cy="463549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0461275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24725"/>
            <a:ext cx="10515600" cy="392143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2782031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5181600" cy="392143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224725"/>
            <a:ext cx="5181600" cy="392143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41427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1" y="5643968"/>
            <a:ext cx="996321" cy="99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6053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2224725"/>
            <a:ext cx="5183188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031958"/>
            <a:ext cx="5183188" cy="31142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9705233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224725"/>
            <a:ext cx="5183188" cy="392143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851300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4477328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6966700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900363"/>
            <a:ext cx="8336213" cy="105727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79379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1" y="5643968"/>
            <a:ext cx="996321" cy="99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157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900363"/>
            <a:ext cx="8336213" cy="105727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40070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646444"/>
            <a:ext cx="6652578" cy="105727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754519"/>
            <a:ext cx="6652578" cy="463549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09728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20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28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36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5.xml"/><Relationship Id="rId10" Type="http://schemas.openxmlformats.org/officeDocument/2006/relationships/image" Target="../media/image12.png"/><Relationship Id="rId4" Type="http://schemas.openxmlformats.org/officeDocument/2006/relationships/slideLayout" Target="../slideLayouts/slideLayout44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52.xml"/><Relationship Id="rId9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10" Type="http://schemas.openxmlformats.org/officeDocument/2006/relationships/image" Target="../media/image16.png"/><Relationship Id="rId4" Type="http://schemas.openxmlformats.org/officeDocument/2006/relationships/slideLayout" Target="../slideLayouts/slideLayout60.xml"/><Relationship Id="rId9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543881"/>
            <a:ext cx="9410699" cy="637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4CFB0538-05B5-4DE6-9B45-89FDCA8A00A6}" type="datetimeFigureOut">
              <a:rPr lang="es-PE" smtClean="0"/>
              <a:pPr/>
              <a:t>15/03/2019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C50FB786-48BF-4F93-AEF9-89E1BCF1BEEA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96364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6" r:id="rId5"/>
    <p:sldLayoutId id="2147483654" r:id="rId6"/>
    <p:sldLayoutId id="2147483655" r:id="rId7"/>
    <p:sldLayoutId id="214748365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Stag Light" panose="0200060306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543881"/>
            <a:ext cx="9410699" cy="637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4CFB0538-05B5-4DE6-9B45-89FDCA8A00A6}" type="datetimeFigureOut">
              <a:rPr lang="es-PE" smtClean="0"/>
              <a:pPr/>
              <a:t>15/03/2019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C50FB786-48BF-4F93-AEF9-89E1BCF1BEEA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8720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Stag Light" panose="0200060306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543881"/>
            <a:ext cx="9410699" cy="637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4CFB0538-05B5-4DE6-9B45-89FDCA8A00A6}" type="datetimeFigureOut">
              <a:rPr lang="es-PE" smtClean="0"/>
              <a:pPr/>
              <a:t>15/03/2019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C50FB786-48BF-4F93-AEF9-89E1BCF1BEEA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62886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Stag Light" panose="0200060306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543881"/>
            <a:ext cx="9410699" cy="637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4CFB0538-05B5-4DE6-9B45-89FDCA8A00A6}" type="datetimeFigureOut">
              <a:rPr lang="es-PE" smtClean="0"/>
              <a:pPr/>
              <a:t>15/03/2019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C50FB786-48BF-4F93-AEF9-89E1BCF1BEEA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8872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Stag Light" panose="0200060306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543881"/>
            <a:ext cx="9410699" cy="637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4CFB0538-05B5-4DE6-9B45-89FDCA8A00A6}" type="datetimeFigureOut">
              <a:rPr lang="es-PE" smtClean="0"/>
              <a:pPr/>
              <a:t>15/03/2019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C50FB786-48BF-4F93-AEF9-89E1BCF1BEEA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53312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Stag Light" panose="0200060306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543881"/>
            <a:ext cx="9410699" cy="637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4CFB0538-05B5-4DE6-9B45-89FDCA8A00A6}" type="datetimeFigureOut">
              <a:rPr lang="es-PE" smtClean="0"/>
              <a:pPr/>
              <a:t>15/03/2019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C50FB786-48BF-4F93-AEF9-89E1BCF1BEEA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64587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Stag Light" panose="0200060306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543881"/>
            <a:ext cx="9410699" cy="637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4CFB0538-05B5-4DE6-9B45-89FDCA8A00A6}" type="datetimeFigureOut">
              <a:rPr lang="es-PE" smtClean="0"/>
              <a:pPr/>
              <a:t>15/03/2019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C50FB786-48BF-4F93-AEF9-89E1BCF1BEEA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1966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Stag Light" panose="0200060306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543881"/>
            <a:ext cx="9410699" cy="637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4CFB0538-05B5-4DE6-9B45-89FDCA8A00A6}" type="datetimeFigureOut">
              <a:rPr lang="es-PE" smtClean="0"/>
              <a:pPr/>
              <a:t>15/03/2019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C50FB786-48BF-4F93-AEF9-89E1BCF1BEEA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14819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Stag Light" panose="0200060306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/>
              <a:t>Fundamentos de Programación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754519"/>
            <a:ext cx="6652578" cy="743909"/>
          </a:xfrm>
        </p:spPr>
        <p:txBody>
          <a:bodyPr/>
          <a:lstStyle/>
          <a:p>
            <a:r>
              <a:rPr lang="es-PE" dirty="0" smtClean="0"/>
              <a:t>SEMANA 13: Manejo de funciones I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936961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63169D-AD5D-43B8-BA71-02A2A2165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FUNCIONES DE CADENAS PREDETERMINADAS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9965C5C-ABB2-4E8E-9ABC-EE439565A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1926648"/>
            <a:ext cx="8086725" cy="466725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BA92951-7FF2-4432-99AC-C9743417E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899" y="4527650"/>
            <a:ext cx="1850572" cy="233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07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556719-D4B1-4504-8EEF-4541F8B60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FUNCIONES NUMÉRICAS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6B840D0-E629-4A36-892C-2C9CCBB5C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227" y="1883784"/>
            <a:ext cx="8884672" cy="453087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B1C7732-BF70-4092-B807-3240C1B67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899" y="4527650"/>
            <a:ext cx="1850572" cy="233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93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3C320D-FCAA-4F90-B2EB-78ADECDE0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OTRAS FUNCIONES ÚTILES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E8E5EF0-056E-4ECD-8024-466C65505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077" y="2008910"/>
            <a:ext cx="8928822" cy="420674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1FF084B-081F-4954-9F89-D7A77C2F1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899" y="4527650"/>
            <a:ext cx="1850572" cy="233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50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dondear rectángulo de esquina diagonal 11"/>
          <p:cNvSpPr/>
          <p:nvPr/>
        </p:nvSpPr>
        <p:spPr>
          <a:xfrm>
            <a:off x="609598" y="358167"/>
            <a:ext cx="3077029" cy="972363"/>
          </a:xfrm>
          <a:prstGeom prst="round2DiagRect">
            <a:avLst>
              <a:gd name="adj1" fmla="val 50000"/>
              <a:gd name="adj2" fmla="val 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atin typeface="Muller Regular" pitchFamily="50" charset="0"/>
              </a:rPr>
              <a:t>EJERCICIO 1 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30E05-43AA-4DD4-9766-54B76DBC9672}"/>
              </a:ext>
            </a:extLst>
          </p:cNvPr>
          <p:cNvSpPr/>
          <p:nvPr/>
        </p:nvSpPr>
        <p:spPr>
          <a:xfrm>
            <a:off x="609599" y="1852943"/>
            <a:ext cx="112498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dirty="0">
                <a:latin typeface="Abel"/>
              </a:rPr>
              <a:t>En </a:t>
            </a:r>
            <a:r>
              <a:rPr lang="es-PE" dirty="0" err="1">
                <a:latin typeface="Abel"/>
              </a:rPr>
              <a:t>python</a:t>
            </a:r>
            <a:r>
              <a:rPr lang="es-PE" dirty="0">
                <a:latin typeface="Abel"/>
              </a:rPr>
              <a:t> para crear una función recurrimos a la instrucción </a:t>
            </a:r>
            <a:r>
              <a:rPr lang="es-PE" b="1" dirty="0" err="1">
                <a:latin typeface="Abel"/>
              </a:rPr>
              <a:t>def</a:t>
            </a:r>
            <a:r>
              <a:rPr lang="es-PE" b="1" dirty="0">
                <a:latin typeface="Abel"/>
              </a:rPr>
              <a:t> </a:t>
            </a:r>
            <a:r>
              <a:rPr lang="es-PE" dirty="0">
                <a:latin typeface="Abel"/>
              </a:rPr>
              <a:t>y seguido el nombre que le queramos dar a la función siempre y cuando lo hagamos utilizando la sintaxis correcta al igual que cuando creamos una variable! y continuamos con paréntesis y finalizamos con dos puntos de la siguiente manera:</a:t>
            </a:r>
            <a:endParaRPr lang="es-PE" dirty="0"/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AFCC1FC4-5BDB-4D8C-A3B4-C5911BF6A3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232394"/>
              </p:ext>
            </p:extLst>
          </p:nvPr>
        </p:nvGraphicFramePr>
        <p:xfrm>
          <a:off x="838200" y="2990914"/>
          <a:ext cx="2975025" cy="91440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525120904"/>
                    </a:ext>
                  </a:extLst>
                </a:gridCol>
                <a:gridCol w="2766745">
                  <a:extLst>
                    <a:ext uri="{9D8B030D-6E8A-4147-A177-3AD203B41FA5}">
                      <a16:colId xmlns:a16="http://schemas.microsoft.com/office/drawing/2014/main" val="5107045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ase"/>
                      <a:r>
                        <a:rPr lang="es-PE">
                          <a:solidFill>
                            <a:srgbClr val="818181"/>
                          </a:solidFill>
                          <a:effectLst/>
                          <a:latin typeface="inherit"/>
                        </a:rPr>
                        <a:t>1</a:t>
                      </a:r>
                    </a:p>
                    <a:p>
                      <a:pPr algn="ctr" fontAlgn="base"/>
                      <a:r>
                        <a:rPr lang="es-PE">
                          <a:solidFill>
                            <a:srgbClr val="979797"/>
                          </a:solidFill>
                          <a:effectLst/>
                          <a:latin typeface="inherit"/>
                        </a:rPr>
                        <a:t>2</a:t>
                      </a:r>
                    </a:p>
                    <a:p>
                      <a:pPr algn="ctr" fontAlgn="base"/>
                      <a:r>
                        <a:rPr lang="es-PE">
                          <a:solidFill>
                            <a:srgbClr val="B5B5B5"/>
                          </a:solidFill>
                          <a:effectLst/>
                          <a:latin typeface="inherit"/>
                        </a:rPr>
                        <a:t>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PE" dirty="0" err="1">
                          <a:solidFill>
                            <a:srgbClr val="6687B7"/>
                          </a:solidFill>
                          <a:effectLst/>
                          <a:latin typeface="inherit"/>
                        </a:rPr>
                        <a:t>def</a:t>
                      </a:r>
                      <a:r>
                        <a:rPr lang="es-PE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s-PE" dirty="0">
                          <a:solidFill>
                            <a:srgbClr val="E3AE3A"/>
                          </a:solidFill>
                          <a:effectLst/>
                          <a:latin typeface="inherit"/>
                        </a:rPr>
                        <a:t>sumar</a:t>
                      </a:r>
                      <a:r>
                        <a:rPr lang="es-PE" dirty="0">
                          <a:solidFill>
                            <a:srgbClr val="0D0000"/>
                          </a:solidFill>
                          <a:effectLst/>
                          <a:latin typeface="inherit"/>
                        </a:rPr>
                        <a:t>(</a:t>
                      </a:r>
                      <a:r>
                        <a:rPr lang="es-PE" dirty="0">
                          <a:solidFill>
                            <a:srgbClr val="D73C3B"/>
                          </a:solidFill>
                          <a:effectLst/>
                          <a:latin typeface="inherit"/>
                        </a:rPr>
                        <a:t>a</a:t>
                      </a:r>
                      <a:r>
                        <a:rPr lang="es-PE" dirty="0">
                          <a:solidFill>
                            <a:srgbClr val="0D0000"/>
                          </a:solidFill>
                          <a:effectLst/>
                          <a:latin typeface="inherit"/>
                        </a:rPr>
                        <a:t>,</a:t>
                      </a:r>
                      <a:r>
                        <a:rPr lang="es-PE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s-PE" dirty="0">
                          <a:solidFill>
                            <a:srgbClr val="D73C3B"/>
                          </a:solidFill>
                          <a:effectLst/>
                          <a:latin typeface="inherit"/>
                        </a:rPr>
                        <a:t>b</a:t>
                      </a:r>
                      <a:r>
                        <a:rPr lang="es-PE" dirty="0">
                          <a:solidFill>
                            <a:srgbClr val="0D0000"/>
                          </a:solidFill>
                          <a:effectLst/>
                          <a:latin typeface="inherit"/>
                        </a:rPr>
                        <a:t>)</a:t>
                      </a:r>
                      <a:r>
                        <a:rPr lang="es-PE" dirty="0">
                          <a:solidFill>
                            <a:srgbClr val="48A9AE"/>
                          </a:solidFill>
                          <a:effectLst/>
                          <a:latin typeface="inherit"/>
                        </a:rPr>
                        <a:t>:</a:t>
                      </a:r>
                      <a:endParaRPr lang="es-PE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base"/>
                      <a:r>
                        <a:rPr lang="es-PE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    </a:t>
                      </a:r>
                      <a:r>
                        <a:rPr lang="es-PE" dirty="0">
                          <a:solidFill>
                            <a:srgbClr val="D73C3B"/>
                          </a:solidFill>
                          <a:effectLst/>
                          <a:latin typeface="inherit"/>
                        </a:rPr>
                        <a:t>x</a:t>
                      </a:r>
                      <a:r>
                        <a:rPr lang="es-PE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s-PE" dirty="0">
                          <a:solidFill>
                            <a:srgbClr val="48A9AE"/>
                          </a:solidFill>
                          <a:effectLst/>
                          <a:latin typeface="inherit"/>
                        </a:rPr>
                        <a:t>=</a:t>
                      </a:r>
                      <a:r>
                        <a:rPr lang="es-PE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s-PE" dirty="0">
                          <a:solidFill>
                            <a:srgbClr val="D73C3B"/>
                          </a:solidFill>
                          <a:effectLst/>
                          <a:latin typeface="inherit"/>
                        </a:rPr>
                        <a:t>a</a:t>
                      </a:r>
                      <a:r>
                        <a:rPr lang="es-PE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s-PE" dirty="0">
                          <a:solidFill>
                            <a:srgbClr val="48A9AE"/>
                          </a:solidFill>
                          <a:effectLst/>
                          <a:latin typeface="inherit"/>
                        </a:rPr>
                        <a:t>+</a:t>
                      </a:r>
                      <a:r>
                        <a:rPr lang="es-PE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s-PE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b</a:t>
                      </a:r>
                    </a:p>
                    <a:p>
                      <a:pPr algn="l" fontAlgn="base"/>
                      <a:r>
                        <a:rPr lang="es-PE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    </a:t>
                      </a:r>
                      <a:r>
                        <a:rPr lang="es-PE" dirty="0" err="1">
                          <a:solidFill>
                            <a:srgbClr val="6687B7"/>
                          </a:solidFill>
                          <a:effectLst/>
                          <a:latin typeface="inherit"/>
                        </a:rPr>
                        <a:t>print</a:t>
                      </a:r>
                      <a:r>
                        <a:rPr lang="es-PE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s-PE" dirty="0">
                          <a:solidFill>
                            <a:srgbClr val="0D0000"/>
                          </a:solidFill>
                          <a:effectLst/>
                          <a:latin typeface="inherit"/>
                        </a:rPr>
                        <a:t>((</a:t>
                      </a:r>
                      <a:r>
                        <a:rPr lang="es-PE" dirty="0">
                          <a:solidFill>
                            <a:srgbClr val="839A31"/>
                          </a:solidFill>
                          <a:effectLst/>
                          <a:latin typeface="inherit"/>
                        </a:rPr>
                        <a:t>"Resultado"</a:t>
                      </a:r>
                      <a:r>
                        <a:rPr lang="es-PE" dirty="0">
                          <a:solidFill>
                            <a:srgbClr val="0D0000"/>
                          </a:solidFill>
                          <a:effectLst/>
                          <a:latin typeface="inherit"/>
                        </a:rPr>
                        <a:t>),</a:t>
                      </a:r>
                      <a:r>
                        <a:rPr lang="es-PE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s-PE" dirty="0">
                          <a:solidFill>
                            <a:srgbClr val="0D0000"/>
                          </a:solidFill>
                          <a:effectLst/>
                          <a:latin typeface="inherit"/>
                        </a:rPr>
                        <a:t>(</a:t>
                      </a:r>
                      <a:r>
                        <a:rPr lang="es-PE" dirty="0">
                          <a:solidFill>
                            <a:srgbClr val="D73C3B"/>
                          </a:solidFill>
                          <a:effectLst/>
                          <a:latin typeface="inherit"/>
                        </a:rPr>
                        <a:t>x</a:t>
                      </a:r>
                      <a:r>
                        <a:rPr lang="es-PE" dirty="0">
                          <a:solidFill>
                            <a:srgbClr val="0D0000"/>
                          </a:solidFill>
                          <a:effectLst/>
                          <a:latin typeface="inherit"/>
                        </a:rPr>
                        <a:t>))</a:t>
                      </a:r>
                      <a:endParaRPr lang="es-PE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807297"/>
                  </a:ext>
                </a:extLst>
              </a:tr>
            </a:tbl>
          </a:graphicData>
        </a:graphic>
      </p:graphicFrame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8E96945A-E517-4B90-97E3-B30408C275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99386"/>
              </p:ext>
            </p:extLst>
          </p:nvPr>
        </p:nvGraphicFramePr>
        <p:xfrm>
          <a:off x="838200" y="4602454"/>
          <a:ext cx="1816067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767554054"/>
                    </a:ext>
                  </a:extLst>
                </a:gridCol>
                <a:gridCol w="1607787">
                  <a:extLst>
                    <a:ext uri="{9D8B030D-6E8A-4147-A177-3AD203B41FA5}">
                      <a16:colId xmlns:a16="http://schemas.microsoft.com/office/drawing/2014/main" val="38124333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ase"/>
                      <a:r>
                        <a:rPr lang="es-PE">
                          <a:solidFill>
                            <a:srgbClr val="B5B5B5"/>
                          </a:solidFill>
                          <a:effectLst/>
                          <a:latin typeface="inherit"/>
                        </a:rPr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PE" dirty="0">
                          <a:solidFill>
                            <a:srgbClr val="E3AE3A"/>
                          </a:solidFill>
                          <a:effectLst/>
                          <a:latin typeface="inherit"/>
                        </a:rPr>
                        <a:t>sumar</a:t>
                      </a:r>
                      <a:r>
                        <a:rPr lang="es-PE" dirty="0">
                          <a:solidFill>
                            <a:srgbClr val="0D0000"/>
                          </a:solidFill>
                          <a:effectLst/>
                          <a:latin typeface="inherit"/>
                        </a:rPr>
                        <a:t>(</a:t>
                      </a:r>
                      <a:r>
                        <a:rPr lang="es-PE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2</a:t>
                      </a:r>
                      <a:r>
                        <a:rPr lang="es-PE" dirty="0">
                          <a:solidFill>
                            <a:srgbClr val="0D0000"/>
                          </a:solidFill>
                          <a:effectLst/>
                          <a:latin typeface="inherit"/>
                        </a:rPr>
                        <a:t>,</a:t>
                      </a:r>
                      <a:r>
                        <a:rPr lang="es-PE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s-PE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3</a:t>
                      </a:r>
                      <a:r>
                        <a:rPr lang="es-PE" dirty="0">
                          <a:solidFill>
                            <a:srgbClr val="0D0000"/>
                          </a:solidFill>
                          <a:effectLst/>
                          <a:latin typeface="inherit"/>
                        </a:rPr>
                        <a:t>)</a:t>
                      </a:r>
                      <a:endParaRPr lang="es-PE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999171"/>
                  </a:ext>
                </a:extLst>
              </a:tr>
            </a:tbl>
          </a:graphicData>
        </a:graphic>
      </p:graphicFrame>
      <p:sp>
        <p:nvSpPr>
          <p:cNvPr id="13" name="Rectángulo 12">
            <a:extLst>
              <a:ext uri="{FF2B5EF4-FFF2-40B4-BE49-F238E27FC236}">
                <a16:creationId xmlns:a16="http://schemas.microsoft.com/office/drawing/2014/main" id="{148BADB0-F066-4232-9003-50D0E1824A79}"/>
              </a:ext>
            </a:extLst>
          </p:cNvPr>
          <p:cNvSpPr/>
          <p:nvPr/>
        </p:nvSpPr>
        <p:spPr>
          <a:xfrm>
            <a:off x="609598" y="4160658"/>
            <a:ext cx="11249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>
                <a:latin typeface="Abel"/>
              </a:rPr>
              <a:t>De esta manera creamos la función “sumar” y debajo de esta colocamos </a:t>
            </a:r>
            <a:r>
              <a:rPr lang="es-PE" dirty="0" err="1">
                <a:latin typeface="Abel"/>
              </a:rPr>
              <a:t>identado</a:t>
            </a:r>
            <a:r>
              <a:rPr lang="es-PE" dirty="0">
                <a:latin typeface="Abel"/>
              </a:rPr>
              <a:t> el código con el que opera la misma.</a:t>
            </a:r>
            <a:endParaRPr lang="es-PE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1E72B528-E33E-4A1B-89D0-F07FDD159763}"/>
              </a:ext>
            </a:extLst>
          </p:cNvPr>
          <p:cNvSpPr/>
          <p:nvPr/>
        </p:nvSpPr>
        <p:spPr>
          <a:xfrm>
            <a:off x="1421821" y="5394497"/>
            <a:ext cx="82434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b="1" dirty="0">
                <a:latin typeface="Abel"/>
              </a:rPr>
              <a:t>Donde “2” y “3” son los argumentos para los parámetros “a” y “b” que establecimos al crear nuestra función</a:t>
            </a:r>
            <a:r>
              <a:rPr lang="es-PE" dirty="0">
                <a:latin typeface="Abel"/>
              </a:rPr>
              <a:t>. Esta función debe ser declarada al inicio de nuestro código fuente, es decir, debemos llamarla debajo de donde la creamos. Nunca podemos llamar una función que no fue creada anteriormente.</a:t>
            </a:r>
            <a:endParaRPr lang="es-PE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26106578-1B19-48B4-9542-6D12B3971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899" y="4527650"/>
            <a:ext cx="1850572" cy="233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01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dondear rectángulo de esquina diagonal 7"/>
          <p:cNvSpPr/>
          <p:nvPr/>
        </p:nvSpPr>
        <p:spPr>
          <a:xfrm>
            <a:off x="675572" y="358993"/>
            <a:ext cx="3077029" cy="972363"/>
          </a:xfrm>
          <a:prstGeom prst="round2DiagRect">
            <a:avLst>
              <a:gd name="adj1" fmla="val 50000"/>
              <a:gd name="adj2" fmla="val 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atin typeface="Muller Regular" pitchFamily="50" charset="0"/>
              </a:rPr>
              <a:t>EJERCICIO 2.1 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93D13625-769F-4374-A11E-2453835F0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346" y="488463"/>
            <a:ext cx="3449782" cy="637221"/>
          </a:xfrm>
        </p:spPr>
        <p:txBody>
          <a:bodyPr/>
          <a:lstStyle/>
          <a:p>
            <a:r>
              <a:rPr lang="es-PE" dirty="0"/>
              <a:t>LA CALCULADORA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EEA210B-5885-45D8-AAD9-82922072D276}"/>
              </a:ext>
            </a:extLst>
          </p:cNvPr>
          <p:cNvSpPr/>
          <p:nvPr/>
        </p:nvSpPr>
        <p:spPr>
          <a:xfrm>
            <a:off x="1260764" y="2140624"/>
            <a:ext cx="9434946" cy="377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7000"/>
              </a:lnSpc>
              <a:spcAft>
                <a:spcPts val="0"/>
              </a:spcAft>
            </a:pP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############################################-1-##################################################</a:t>
            </a:r>
            <a:endParaRPr lang="es-PE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0"/>
              </a:spcAft>
            </a:pPr>
            <a:r>
              <a:rPr lang="es-PE" sz="1400" dirty="0" err="1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def</a:t>
            </a: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 sumar(): #Definimos la función sumar</a:t>
            </a:r>
            <a:endParaRPr lang="es-PE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0"/>
              </a:spcAft>
            </a:pP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    x = a + b</a:t>
            </a:r>
            <a:endParaRPr lang="es-PE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0"/>
              </a:spcAft>
            </a:pP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    </a:t>
            </a:r>
            <a:r>
              <a:rPr lang="es-PE" sz="1400" dirty="0" err="1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print</a:t>
            </a: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 (("Resultado"), (x))</a:t>
            </a:r>
            <a:endParaRPr lang="es-PE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0"/>
              </a:spcAft>
            </a:pPr>
            <a:endParaRPr lang="es-PE" sz="1400" dirty="0">
              <a:latin typeface="inheri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fontAlgn="base">
              <a:lnSpc>
                <a:spcPct val="107000"/>
              </a:lnSpc>
              <a:spcAft>
                <a:spcPts val="0"/>
              </a:spcAft>
            </a:pPr>
            <a:r>
              <a:rPr lang="es-PE" sz="1400" dirty="0" err="1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def</a:t>
            </a: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 restar():#Definimos la función restar</a:t>
            </a:r>
            <a:endParaRPr lang="es-PE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0"/>
              </a:spcAft>
            </a:pP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    x = a - b</a:t>
            </a:r>
            <a:endParaRPr lang="es-PE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0"/>
              </a:spcAft>
            </a:pP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    </a:t>
            </a:r>
            <a:r>
              <a:rPr lang="es-PE" sz="1400" dirty="0" err="1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print</a:t>
            </a: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 (("Resultado"), (x))</a:t>
            </a:r>
            <a:endParaRPr lang="es-PE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0"/>
              </a:spcAft>
            </a:pPr>
            <a:endParaRPr lang="es-PE" sz="1400" dirty="0">
              <a:latin typeface="inheri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fontAlgn="base">
              <a:lnSpc>
                <a:spcPct val="107000"/>
              </a:lnSpc>
              <a:spcAft>
                <a:spcPts val="0"/>
              </a:spcAft>
            </a:pPr>
            <a:r>
              <a:rPr lang="es-PE" sz="1400" dirty="0" err="1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def</a:t>
            </a: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 multiplicar():#Definimos la función multiplicar</a:t>
            </a:r>
            <a:endParaRPr lang="es-PE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0"/>
              </a:spcAft>
            </a:pP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    x = a * b</a:t>
            </a:r>
            <a:endParaRPr lang="es-PE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0"/>
              </a:spcAft>
            </a:pP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    </a:t>
            </a:r>
            <a:r>
              <a:rPr lang="es-PE" sz="1400" dirty="0" err="1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print</a:t>
            </a: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 (("Resultado"), (x))</a:t>
            </a:r>
            <a:endParaRPr lang="es-PE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0"/>
              </a:spcAft>
            </a:pPr>
            <a:endParaRPr lang="es-PE" sz="1400" dirty="0">
              <a:latin typeface="inheri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fontAlgn="base">
              <a:lnSpc>
                <a:spcPct val="107000"/>
              </a:lnSpc>
              <a:spcAft>
                <a:spcPts val="0"/>
              </a:spcAft>
            </a:pPr>
            <a:r>
              <a:rPr lang="es-PE" sz="1400" dirty="0" err="1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def</a:t>
            </a: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 dividir():#Definimos la función dividir</a:t>
            </a:r>
            <a:endParaRPr lang="es-PE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0"/>
              </a:spcAft>
            </a:pP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    x = a / b</a:t>
            </a:r>
            <a:endParaRPr lang="es-PE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0"/>
              </a:spcAft>
            </a:pP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    </a:t>
            </a:r>
            <a:r>
              <a:rPr lang="es-PE" sz="1400" dirty="0" err="1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print</a:t>
            </a: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 (("Resultado"), (x))</a:t>
            </a:r>
            <a:endParaRPr lang="es-PE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758A1B9-A03D-4973-8701-581A38603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696" y="4527650"/>
            <a:ext cx="1850572" cy="233035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21F864D2-0E77-41D1-B4A7-9BD35AFD23DC}"/>
              </a:ext>
            </a:extLst>
          </p:cNvPr>
          <p:cNvSpPr/>
          <p:nvPr/>
        </p:nvSpPr>
        <p:spPr>
          <a:xfrm>
            <a:off x="5763491" y="3313699"/>
            <a:ext cx="6096000" cy="9233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just"/>
            <a:r>
              <a:rPr lang="es-PE" dirty="0">
                <a:solidFill>
                  <a:schemeClr val="tx1"/>
                </a:solidFill>
                <a:latin typeface="Abel"/>
              </a:rPr>
              <a:t>Creamos cuatro funciones correspondientes al cálculo que habrá disponible (pero aun no las llamamos). Habiendo creado las funciones pasamos a la parte dos.</a:t>
            </a:r>
            <a:endParaRPr lang="es-P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636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dondear rectángulo de esquina diagonal 7"/>
          <p:cNvSpPr/>
          <p:nvPr/>
        </p:nvSpPr>
        <p:spPr>
          <a:xfrm>
            <a:off x="675572" y="358993"/>
            <a:ext cx="3077029" cy="972363"/>
          </a:xfrm>
          <a:prstGeom prst="round2DiagRect">
            <a:avLst>
              <a:gd name="adj1" fmla="val 50000"/>
              <a:gd name="adj2" fmla="val 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atin typeface="Muller Regular" pitchFamily="50" charset="0"/>
              </a:rPr>
              <a:t>EJERCICIO 2.2 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93D13625-769F-4374-A11E-2453835F0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346" y="488463"/>
            <a:ext cx="3449782" cy="637221"/>
          </a:xfrm>
        </p:spPr>
        <p:txBody>
          <a:bodyPr/>
          <a:lstStyle/>
          <a:p>
            <a:r>
              <a:rPr lang="es-PE" dirty="0"/>
              <a:t>LA CALCULADORA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758A1B9-A03D-4973-8701-581A38603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696" y="4527650"/>
            <a:ext cx="1850572" cy="233035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92E21160-7FAA-4D28-BDBB-AA2C62B8C2C5}"/>
              </a:ext>
            </a:extLst>
          </p:cNvPr>
          <p:cNvSpPr/>
          <p:nvPr/>
        </p:nvSpPr>
        <p:spPr>
          <a:xfrm>
            <a:off x="3854910" y="4338212"/>
            <a:ext cx="6096000" cy="20313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just" fontAlgn="base"/>
            <a:r>
              <a:rPr lang="es-PE" sz="1400" dirty="0">
                <a:solidFill>
                  <a:schemeClr val="tx1"/>
                </a:solidFill>
                <a:latin typeface="Abel"/>
              </a:rPr>
              <a:t>Creamos un bucle (que se repite para no dejar continuar al usuario hasta que ingrese los números con lo que va a trabajar nuestra calculadora, los cuales se almacenan en variables). El try/</a:t>
            </a:r>
            <a:r>
              <a:rPr lang="es-PE" sz="1400" dirty="0" err="1">
                <a:solidFill>
                  <a:schemeClr val="tx1"/>
                </a:solidFill>
                <a:latin typeface="Abel"/>
              </a:rPr>
              <a:t>except</a:t>
            </a:r>
            <a:r>
              <a:rPr lang="es-PE" sz="1400" dirty="0">
                <a:solidFill>
                  <a:schemeClr val="tx1"/>
                </a:solidFill>
                <a:latin typeface="Abel"/>
              </a:rPr>
              <a:t> se utiliza para que si surgiera un error no finalizara el programa y nos mostrara un “Error” personalizado (Todo esto lo veremos más adelante pero al menos ya puedes comprender el funcionamiento del código en su totalidad).</a:t>
            </a:r>
          </a:p>
          <a:p>
            <a:pPr algn="just" fontAlgn="base"/>
            <a:r>
              <a:rPr lang="es-PE" sz="1400" dirty="0">
                <a:solidFill>
                  <a:schemeClr val="tx1"/>
                </a:solidFill>
                <a:latin typeface="Abel"/>
              </a:rPr>
              <a:t>Una vez que presentamos las entradas también le presentamos al usuario la elección de 4 opciones correspondientes al cálculo a realizar el cual se almacena en la variable </a:t>
            </a:r>
            <a:r>
              <a:rPr lang="es-PE" sz="1400" b="1" dirty="0" err="1">
                <a:solidFill>
                  <a:schemeClr val="tx1"/>
                </a:solidFill>
                <a:latin typeface="Abel"/>
              </a:rPr>
              <a:t>op</a:t>
            </a:r>
            <a:r>
              <a:rPr lang="es-PE" sz="1400" b="1" dirty="0">
                <a:solidFill>
                  <a:schemeClr val="tx1"/>
                </a:solidFill>
                <a:latin typeface="Abel"/>
              </a:rPr>
              <a:t>.</a:t>
            </a:r>
            <a:endParaRPr lang="es-PE" sz="1400" b="0" i="0" dirty="0">
              <a:solidFill>
                <a:schemeClr val="tx1"/>
              </a:solidFill>
              <a:effectLst/>
              <a:latin typeface="Abel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FE6DFE9-07F3-4E6D-9F11-94E1A459C605}"/>
              </a:ext>
            </a:extLst>
          </p:cNvPr>
          <p:cNvSpPr/>
          <p:nvPr/>
        </p:nvSpPr>
        <p:spPr>
          <a:xfrm>
            <a:off x="675572" y="1920878"/>
            <a:ext cx="9064551" cy="3309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7000"/>
              </a:lnSpc>
              <a:spcAft>
                <a:spcPts val="0"/>
              </a:spcAft>
            </a:pP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##########################################-2-###################################################</a:t>
            </a:r>
            <a:endParaRPr lang="es-PE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0"/>
              </a:spcAft>
            </a:pPr>
            <a:r>
              <a:rPr lang="es-PE" sz="1400" dirty="0" err="1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 True: #Creamos un bucle</a:t>
            </a:r>
            <a:endParaRPr lang="es-PE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0"/>
              </a:spcAft>
            </a:pP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    try: #Intentamos obtener los datos de entrada</a:t>
            </a:r>
            <a:endParaRPr lang="es-PE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0"/>
              </a:spcAft>
            </a:pP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        a = </a:t>
            </a:r>
            <a:r>
              <a:rPr lang="es-PE" sz="1400" dirty="0" err="1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(input("Ingresa el primer numero: \n")) #Solicitamos el 1er numero al usuario</a:t>
            </a:r>
            <a:endParaRPr lang="es-PE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0"/>
              </a:spcAft>
            </a:pP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        b = </a:t>
            </a:r>
            <a:r>
              <a:rPr lang="es-PE" sz="1400" dirty="0" err="1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(input("Ingresa el segundo numero: \n"))#Solicitamos el 2do numero al usuario</a:t>
            </a:r>
            <a:endParaRPr lang="es-PE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0"/>
              </a:spcAft>
            </a:pP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        </a:t>
            </a:r>
            <a:r>
              <a:rPr lang="es-PE" sz="1400" dirty="0" err="1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print</a:t>
            </a: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 (("Que calculo quieres realizar entre"), (a), ("y"), (b), ("?\n")) #Preguntamos el </a:t>
            </a:r>
            <a:r>
              <a:rPr lang="es-PE" sz="1400" dirty="0" err="1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calc</a:t>
            </a:r>
            <a:endParaRPr lang="es-PE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0"/>
              </a:spcAft>
            </a:pP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        </a:t>
            </a:r>
            <a:r>
              <a:rPr lang="es-PE" sz="1400" dirty="0" err="1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op</a:t>
            </a: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 = </a:t>
            </a:r>
            <a:r>
              <a:rPr lang="es-PE" sz="1400" dirty="0" err="1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str</a:t>
            </a: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(input(""" #Ofrecemos las opciones de calculo las cuales van a llamar a las funciones</a:t>
            </a:r>
            <a:endParaRPr lang="es-PE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0"/>
              </a:spcAft>
            </a:pP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        1- Sumar</a:t>
            </a:r>
            <a:endParaRPr lang="es-PE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0"/>
              </a:spcAft>
            </a:pP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        2- Restar</a:t>
            </a:r>
            <a:endParaRPr lang="es-PE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0"/>
              </a:spcAft>
            </a:pP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        3- Multiplicar</a:t>
            </a:r>
            <a:endParaRPr lang="es-PE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0"/>
              </a:spcAft>
            </a:pP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        4- Dividir \n"""))</a:t>
            </a:r>
            <a:endParaRPr lang="es-PE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0"/>
              </a:spcAft>
            </a:pP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    </a:t>
            </a:r>
            <a:r>
              <a:rPr lang="es-PE" sz="1400" dirty="0" err="1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except</a:t>
            </a: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: #En caso de error:</a:t>
            </a:r>
            <a:endParaRPr lang="es-PE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0"/>
              </a:spcAft>
            </a:pP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        </a:t>
            </a:r>
            <a:r>
              <a:rPr lang="es-PE" sz="1400" dirty="0" err="1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print</a:t>
            </a: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 ("Error")</a:t>
            </a:r>
            <a:endParaRPr lang="es-PE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0"/>
              </a:spcAft>
            </a:pP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        </a:t>
            </a:r>
            <a:r>
              <a:rPr lang="es-PE" sz="1400" dirty="0" err="1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op</a:t>
            </a: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 = '?'</a:t>
            </a:r>
            <a:endParaRPr lang="es-PE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789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dondear rectángulo de esquina diagonal 7"/>
          <p:cNvSpPr/>
          <p:nvPr/>
        </p:nvSpPr>
        <p:spPr>
          <a:xfrm>
            <a:off x="675572" y="358993"/>
            <a:ext cx="3077029" cy="972363"/>
          </a:xfrm>
          <a:prstGeom prst="round2DiagRect">
            <a:avLst>
              <a:gd name="adj1" fmla="val 50000"/>
              <a:gd name="adj2" fmla="val 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atin typeface="Muller Regular" pitchFamily="50" charset="0"/>
              </a:rPr>
              <a:t>EJERCICIO 2.3 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93D13625-769F-4374-A11E-2453835F0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346" y="488463"/>
            <a:ext cx="3449782" cy="637221"/>
          </a:xfrm>
        </p:spPr>
        <p:txBody>
          <a:bodyPr/>
          <a:lstStyle/>
          <a:p>
            <a:r>
              <a:rPr lang="es-PE" dirty="0"/>
              <a:t>LA CALCULADORA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758A1B9-A03D-4973-8701-581A38603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696" y="4527650"/>
            <a:ext cx="1850572" cy="233035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96DFDFBE-B555-4708-AE69-B3757321629F}"/>
              </a:ext>
            </a:extLst>
          </p:cNvPr>
          <p:cNvSpPr/>
          <p:nvPr/>
        </p:nvSpPr>
        <p:spPr>
          <a:xfrm>
            <a:off x="675573" y="1853224"/>
            <a:ext cx="8565410" cy="3539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7000"/>
              </a:lnSpc>
              <a:spcAft>
                <a:spcPts val="0"/>
              </a:spcAft>
            </a:pP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##########################################-3-##################################################</a:t>
            </a:r>
            <a:endParaRPr lang="es-PE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0"/>
              </a:spcAft>
            </a:pP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    </a:t>
            </a:r>
            <a:r>
              <a:rPr lang="es-PE" sz="1400" dirty="0" err="1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if</a:t>
            </a: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s-PE" sz="1400" dirty="0" err="1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op</a:t>
            </a: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 == '1':#Si el usuario elige opción 1 llamamos a sumar</a:t>
            </a:r>
            <a:endParaRPr lang="es-PE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0"/>
              </a:spcAft>
            </a:pP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        sumar()</a:t>
            </a:r>
            <a:endParaRPr lang="es-PE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0"/>
              </a:spcAft>
            </a:pP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        break</a:t>
            </a:r>
            <a:endParaRPr lang="es-PE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0"/>
              </a:spcAft>
            </a:pP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    </a:t>
            </a:r>
            <a:r>
              <a:rPr lang="es-PE" sz="1400" dirty="0" err="1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elif</a:t>
            </a: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s-PE" sz="1400" dirty="0" err="1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op</a:t>
            </a: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 == '2':#Si el usuario elige opción 1 llamamos a restar</a:t>
            </a:r>
            <a:endParaRPr lang="es-PE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0"/>
              </a:spcAft>
            </a:pP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        restar()</a:t>
            </a:r>
            <a:endParaRPr lang="es-PE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0"/>
              </a:spcAft>
            </a:pP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        break</a:t>
            </a:r>
            <a:endParaRPr lang="es-PE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0"/>
              </a:spcAft>
            </a:pP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    </a:t>
            </a:r>
            <a:r>
              <a:rPr lang="es-PE" sz="1400" dirty="0" err="1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elif</a:t>
            </a: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s-PE" sz="1400" dirty="0" err="1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op</a:t>
            </a: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 == '3':#Si el usuario elige opción 1 llamamos a multiplicar</a:t>
            </a:r>
            <a:endParaRPr lang="es-PE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0"/>
              </a:spcAft>
            </a:pP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        multiplicar()</a:t>
            </a:r>
            <a:endParaRPr lang="es-PE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0"/>
              </a:spcAft>
            </a:pP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        break</a:t>
            </a:r>
            <a:endParaRPr lang="es-PE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0"/>
              </a:spcAft>
            </a:pP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    </a:t>
            </a:r>
            <a:r>
              <a:rPr lang="es-PE" sz="1400" dirty="0" err="1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elif</a:t>
            </a: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s-PE" sz="1400" dirty="0" err="1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op</a:t>
            </a: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 == '4':#Si el usuario elige opción 1 llamamos a dividir</a:t>
            </a:r>
            <a:endParaRPr lang="es-PE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0"/>
              </a:spcAft>
            </a:pP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        dividir()</a:t>
            </a:r>
            <a:endParaRPr lang="es-PE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0"/>
              </a:spcAft>
            </a:pP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        break</a:t>
            </a:r>
            <a:endParaRPr lang="es-PE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0"/>
              </a:spcAft>
            </a:pP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    </a:t>
            </a:r>
            <a:r>
              <a:rPr lang="es-PE" sz="1400" dirty="0" err="1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else</a:t>
            </a: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endParaRPr lang="es-PE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0"/>
              </a:spcAft>
            </a:pP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        </a:t>
            </a:r>
            <a:r>
              <a:rPr lang="es-PE" sz="1400" dirty="0" err="1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print</a:t>
            </a: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 ("""Has ingresado un numero de </a:t>
            </a:r>
            <a:r>
              <a:rPr lang="es-PE" sz="1400" dirty="0" err="1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opcion</a:t>
            </a: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s-PE" sz="1400" dirty="0" err="1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erroneo</a:t>
            </a: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""") #En caso que el numero no</a:t>
            </a:r>
            <a:r>
              <a:rPr lang="es-PE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PE" sz="1400" dirty="0"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se encuentre</a:t>
            </a:r>
            <a:endParaRPr lang="es-PE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5E2F6C6-8E87-409A-B37C-AD86F087B56D}"/>
              </a:ext>
            </a:extLst>
          </p:cNvPr>
          <p:cNvSpPr/>
          <p:nvPr/>
        </p:nvSpPr>
        <p:spPr>
          <a:xfrm>
            <a:off x="6674428" y="3050509"/>
            <a:ext cx="5133110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s-PE" dirty="0">
                <a:solidFill>
                  <a:schemeClr val="tx1"/>
                </a:solidFill>
                <a:latin typeface="Abel"/>
              </a:rPr>
              <a:t>Determinamos el número almacenado en la variable </a:t>
            </a:r>
            <a:r>
              <a:rPr lang="es-PE" b="1" dirty="0" err="1">
                <a:solidFill>
                  <a:schemeClr val="tx1"/>
                </a:solidFill>
                <a:latin typeface="Abel"/>
              </a:rPr>
              <a:t>op</a:t>
            </a:r>
            <a:r>
              <a:rPr lang="es-PE" dirty="0">
                <a:solidFill>
                  <a:schemeClr val="tx1"/>
                </a:solidFill>
                <a:latin typeface="Abel"/>
              </a:rPr>
              <a:t> mediante un </a:t>
            </a:r>
            <a:r>
              <a:rPr lang="es-PE" dirty="0" err="1">
                <a:solidFill>
                  <a:schemeClr val="tx1"/>
                </a:solidFill>
                <a:latin typeface="Abel"/>
              </a:rPr>
              <a:t>If</a:t>
            </a:r>
            <a:r>
              <a:rPr lang="es-PE" dirty="0">
                <a:solidFill>
                  <a:schemeClr val="tx1"/>
                </a:solidFill>
                <a:latin typeface="Abel"/>
              </a:rPr>
              <a:t>/</a:t>
            </a:r>
            <a:r>
              <a:rPr lang="es-PE" dirty="0" err="1">
                <a:solidFill>
                  <a:schemeClr val="tx1"/>
                </a:solidFill>
                <a:latin typeface="Abel"/>
              </a:rPr>
              <a:t>elif</a:t>
            </a:r>
            <a:r>
              <a:rPr lang="es-PE" dirty="0">
                <a:solidFill>
                  <a:schemeClr val="tx1"/>
                </a:solidFill>
                <a:latin typeface="Abel"/>
              </a:rPr>
              <a:t> y según sea el número ejecutamos la llamada a la función correspondiente al cálculo que quiere realizar.</a:t>
            </a:r>
            <a:endParaRPr lang="es-P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397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AHORA USTEDES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405" y="4862361"/>
            <a:ext cx="1583494" cy="1994030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FF3502F4-CB34-4C48-8E25-5FD6043CC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239" y="2556271"/>
            <a:ext cx="5498300" cy="2215991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6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def</a:t>
            </a:r>
            <a:r>
              <a:rPr kumimoji="0" lang="es-PE" altLang="es-PE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licencia():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	</a:t>
            </a:r>
            <a:r>
              <a:rPr kumimoji="0" lang="es-PE" altLang="es-PE" sz="16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print</a:t>
            </a:r>
            <a:r>
              <a:rPr kumimoji="0" lang="es-PE" altLang="es-PE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("Copyright 2019 IDAT")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	</a:t>
            </a:r>
            <a:r>
              <a:rPr kumimoji="0" lang="es-PE" altLang="es-PE" sz="16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print</a:t>
            </a:r>
            <a:r>
              <a:rPr kumimoji="0" lang="es-PE" altLang="es-PE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("Licencia AA-BB-CC 2019")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	</a:t>
            </a:r>
            <a:r>
              <a:rPr kumimoji="0" lang="es-PE" altLang="es-PE" sz="16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return</a:t>
            </a:r>
            <a:r>
              <a:rPr kumimoji="0" lang="es-PE" altLang="es-PE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altLang="es-PE" sz="1600" b="0" i="0" u="none" strike="noStrike" cap="none" normalizeH="0" baseline="0" dirty="0">
              <a:ln>
                <a:noFill/>
              </a:ln>
              <a:effectLst/>
              <a:latin typeface="Consolas" panose="020B06090202040302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6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print</a:t>
            </a:r>
            <a:r>
              <a:rPr kumimoji="0" lang="es-PE" altLang="es-PE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("Este programa no hace nada interesante.")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licencia()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6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print</a:t>
            </a:r>
            <a:r>
              <a:rPr kumimoji="0" lang="es-PE" altLang="es-PE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("Programa terminado.") </a:t>
            </a:r>
            <a:r>
              <a:rPr kumimoji="0" lang="es-PE" altLang="es-PE" sz="1600" b="0" i="0" u="none" strike="noStrike" cap="none" normalizeH="0" baseline="0" dirty="0">
                <a:ln>
                  <a:noFill/>
                </a:ln>
                <a:effectLst/>
              </a:rPr>
              <a:t/>
            </a:r>
            <a:br>
              <a:rPr kumimoji="0" lang="es-PE" altLang="es-PE" sz="1600" b="0" i="0" u="none" strike="noStrike" cap="none" normalizeH="0" baseline="0" dirty="0">
                <a:ln>
                  <a:noFill/>
                </a:ln>
                <a:effectLst/>
              </a:rPr>
            </a:br>
            <a:endParaRPr kumimoji="0" lang="es-PE" altLang="es-PE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EB2BD712-3AB7-433C-A8CF-50013723C9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8011" y="2556271"/>
            <a:ext cx="5498300" cy="2215991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6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print</a:t>
            </a:r>
            <a:r>
              <a:rPr kumimoji="0" lang="es-PE" altLang="es-PE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("Este programa no hace nada interesante.")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licencia()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6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print</a:t>
            </a:r>
            <a:r>
              <a:rPr kumimoji="0" lang="es-PE" altLang="es-PE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("Programa terminado.") </a:t>
            </a:r>
            <a:endParaRPr lang="es-PE" altLang="es-PE" sz="1600" dirty="0">
              <a:latin typeface="Consolas" panose="020B06090202040302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altLang="es-PE" sz="1600" b="0" i="0" u="none" strike="noStrike" cap="none" normalizeH="0" baseline="0" dirty="0">
              <a:ln>
                <a:noFill/>
              </a:ln>
              <a:effectLst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1600" dirty="0" err="1">
                <a:latin typeface="Consolas" panose="020B0609020204030204" pitchFamily="49" charset="0"/>
              </a:rPr>
              <a:t>def</a:t>
            </a:r>
            <a:r>
              <a:rPr lang="es-PE" altLang="es-PE" sz="1600" dirty="0">
                <a:latin typeface="Consolas" panose="020B0609020204030204" pitchFamily="49" charset="0"/>
              </a:rPr>
              <a:t> licencia(): 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1600" dirty="0">
                <a:latin typeface="Consolas" panose="020B0609020204030204" pitchFamily="49" charset="0"/>
              </a:rPr>
              <a:t>	</a:t>
            </a:r>
            <a:r>
              <a:rPr lang="es-PE" altLang="es-PE" sz="1600" dirty="0" err="1">
                <a:latin typeface="Consolas" panose="020B0609020204030204" pitchFamily="49" charset="0"/>
              </a:rPr>
              <a:t>print</a:t>
            </a:r>
            <a:r>
              <a:rPr lang="es-PE" altLang="es-PE" sz="1600" dirty="0">
                <a:latin typeface="Consolas" panose="020B0609020204030204" pitchFamily="49" charset="0"/>
              </a:rPr>
              <a:t>("Copyright 2019 IDAT") 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1600" dirty="0">
                <a:latin typeface="Consolas" panose="020B0609020204030204" pitchFamily="49" charset="0"/>
              </a:rPr>
              <a:t>	</a:t>
            </a:r>
            <a:r>
              <a:rPr lang="es-PE" altLang="es-PE" sz="1600" dirty="0" err="1">
                <a:latin typeface="Consolas" panose="020B0609020204030204" pitchFamily="49" charset="0"/>
              </a:rPr>
              <a:t>print</a:t>
            </a:r>
            <a:r>
              <a:rPr lang="es-PE" altLang="es-PE" sz="1600" dirty="0">
                <a:latin typeface="Consolas" panose="020B0609020204030204" pitchFamily="49" charset="0"/>
              </a:rPr>
              <a:t>("Licencia AA-BB-CC 2019") 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1600" dirty="0">
                <a:latin typeface="Consolas" panose="020B0609020204030204" pitchFamily="49" charset="0"/>
              </a:rPr>
              <a:t>	</a:t>
            </a:r>
            <a:r>
              <a:rPr lang="es-PE" altLang="es-PE" sz="1600" dirty="0" err="1">
                <a:latin typeface="Consolas" panose="020B0609020204030204" pitchFamily="49" charset="0"/>
              </a:rPr>
              <a:t>return</a:t>
            </a:r>
            <a:r>
              <a:rPr lang="es-PE" altLang="es-PE" sz="1600" dirty="0">
                <a:latin typeface="Consolas" panose="020B0609020204030204" pitchFamily="49" charset="0"/>
              </a:rPr>
              <a:t> 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s-PE" altLang="es-PE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C001A987-F3C2-4C07-9F8E-A3D3FAD0ED35}"/>
              </a:ext>
            </a:extLst>
          </p:cNvPr>
          <p:cNvSpPr txBox="1">
            <a:spLocks/>
          </p:cNvSpPr>
          <p:nvPr/>
        </p:nvSpPr>
        <p:spPr>
          <a:xfrm>
            <a:off x="1676023" y="5402134"/>
            <a:ext cx="6989382" cy="637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Stag Light" panose="02000603060000020004" pitchFamily="50" charset="0"/>
                <a:ea typeface="+mj-ea"/>
                <a:cs typeface="+mj-cs"/>
              </a:defRPr>
            </a:lvl1pPr>
          </a:lstStyle>
          <a:p>
            <a:r>
              <a:rPr lang="es-PE" b="1" dirty="0">
                <a:solidFill>
                  <a:srgbClr val="FF0000"/>
                </a:solidFill>
              </a:rPr>
              <a:t>Analice y describa cuál es la diferencia….</a:t>
            </a:r>
          </a:p>
        </p:txBody>
      </p:sp>
    </p:spTree>
    <p:extLst>
      <p:ext uri="{BB962C8B-B14F-4D97-AF65-F5344CB8AC3E}">
        <p14:creationId xmlns:p14="http://schemas.microsoft.com/office/powerpoint/2010/main" val="232545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AHORA USTEDES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708" y="4527650"/>
            <a:ext cx="1850572" cy="233035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61608ABE-B4BC-401A-A648-2B2936CBD3D0}"/>
              </a:ext>
            </a:extLst>
          </p:cNvPr>
          <p:cNvSpPr/>
          <p:nvPr/>
        </p:nvSpPr>
        <p:spPr>
          <a:xfrm>
            <a:off x="1104900" y="2392711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PE" sz="28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def</a:t>
            </a:r>
            <a:r>
              <a:rPr lang="es-PE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 saludar</a:t>
            </a:r>
            <a:r>
              <a:rPr lang="es-PE" sz="2800" dirty="0">
                <a:solidFill>
                  <a:srgbClr val="000000"/>
                </a:solidFill>
                <a:latin typeface="Courier New" panose="02070309020205020404" pitchFamily="49" charset="0"/>
              </a:rPr>
              <a:t>(nombre): </a:t>
            </a:r>
          </a:p>
          <a:p>
            <a:r>
              <a:rPr lang="es-PE" sz="28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s-PE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es-PE" sz="2800" dirty="0">
                <a:solidFill>
                  <a:srgbClr val="000000"/>
                </a:solidFill>
                <a:latin typeface="Courier New" panose="02070309020205020404" pitchFamily="49" charset="0"/>
              </a:rPr>
              <a:t>("Hola", nombre) </a:t>
            </a:r>
          </a:p>
          <a:p>
            <a:r>
              <a:rPr lang="es-PE" sz="2800" dirty="0">
                <a:solidFill>
                  <a:srgbClr val="000000"/>
                </a:solidFill>
                <a:latin typeface="Courier New" panose="02070309020205020404" pitchFamily="49" charset="0"/>
              </a:rPr>
              <a:t>saludar("mundo") </a:t>
            </a:r>
            <a:endParaRPr lang="es-PE" sz="28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0A7C632-11D6-4810-80DA-4B51A17A6241}"/>
              </a:ext>
            </a:extLst>
          </p:cNvPr>
          <p:cNvSpPr txBox="1">
            <a:spLocks/>
          </p:cNvSpPr>
          <p:nvPr/>
        </p:nvSpPr>
        <p:spPr>
          <a:xfrm>
            <a:off x="1504573" y="4670704"/>
            <a:ext cx="6989382" cy="637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Stag Light" panose="02000603060000020004" pitchFamily="50" charset="0"/>
                <a:ea typeface="+mj-ea"/>
                <a:cs typeface="+mj-cs"/>
              </a:defRPr>
            </a:lvl1pPr>
          </a:lstStyle>
          <a:p>
            <a:r>
              <a:rPr lang="es-PE" b="1" dirty="0">
                <a:solidFill>
                  <a:srgbClr val="FF0000"/>
                </a:solidFill>
              </a:rPr>
              <a:t>Analice y describa el resultado….</a:t>
            </a:r>
          </a:p>
        </p:txBody>
      </p:sp>
    </p:spTree>
    <p:extLst>
      <p:ext uri="{BB962C8B-B14F-4D97-AF65-F5344CB8AC3E}">
        <p14:creationId xmlns:p14="http://schemas.microsoft.com/office/powerpoint/2010/main" val="2833647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LOGRO DE APRENDIZAJE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726919"/>
            <a:ext cx="5181600" cy="3419239"/>
          </a:xfrm>
        </p:spPr>
        <p:txBody>
          <a:bodyPr/>
          <a:lstStyle/>
          <a:p>
            <a:pPr algn="just"/>
            <a:r>
              <a:rPr lang="es-PE" b="1" dirty="0"/>
              <a:t>MANEJO DE FUNCIONES I</a:t>
            </a:r>
          </a:p>
          <a:p>
            <a:pPr marL="0" indent="0" algn="just">
              <a:buNone/>
            </a:pPr>
            <a:r>
              <a:rPr lang="es-PE" dirty="0"/>
              <a:t>Crea procedimientos o funciones para casos de negocio, con parámetros y con retorno</a:t>
            </a: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726920"/>
            <a:ext cx="5181600" cy="29170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2563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CONTENIDOS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PE" dirty="0"/>
              <a:t>¿Qué es una Función?</a:t>
            </a:r>
          </a:p>
          <a:p>
            <a:r>
              <a:rPr lang="es-PE" dirty="0"/>
              <a:t>¿Porqué las necesitamos?</a:t>
            </a:r>
          </a:p>
          <a:p>
            <a:r>
              <a:rPr lang="es-PE" dirty="0"/>
              <a:t>Uso de Funciones</a:t>
            </a:r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731142"/>
            <a:ext cx="5181600" cy="290860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6442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¿QUÉ ES UNA FUNCIÓN?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10FB919B-B2FE-4BBC-AAA7-D0CB3FD1C605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638204" y="2634227"/>
            <a:ext cx="6257924" cy="224676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20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-apple-system"/>
              </a:rPr>
              <a:t>En Python, la definición de funciones se realiza mediante la instrucción </a:t>
            </a:r>
            <a:r>
              <a:rPr kumimoji="0" lang="es-PE" altLang="es-PE" sz="20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SFMono-Regular"/>
              </a:rPr>
              <a:t>def</a:t>
            </a:r>
            <a:r>
              <a:rPr kumimoji="0" lang="es-PE" altLang="es-PE" sz="20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-apple-system"/>
              </a:rPr>
              <a:t> más un nombre de función descriptivo -para el cuál, aplican las mismas reglas que para el nombre de las variables- seguido de paréntesis de apertura y cierre. Como toda estructura de control en Python, la definición de la función finaliza con dos puntos (</a:t>
            </a:r>
            <a:r>
              <a:rPr kumimoji="0" lang="es-PE" altLang="es-PE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:</a:t>
            </a:r>
            <a:r>
              <a:rPr kumimoji="0" lang="es-PE" altLang="es-PE" sz="20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-apple-system"/>
              </a:rPr>
              <a:t>) y el algoritmo que la compone, irá </a:t>
            </a:r>
            <a:r>
              <a:rPr kumimoji="0" lang="es-PE" altLang="es-PE" sz="20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-apple-system"/>
              </a:rPr>
              <a:t>identado</a:t>
            </a:r>
            <a:r>
              <a:rPr kumimoji="0" lang="es-PE" altLang="es-PE" sz="20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-apple-system"/>
              </a:rPr>
              <a:t> con 4 espacios:</a:t>
            </a:r>
            <a:r>
              <a:rPr kumimoji="0" lang="es-PE" altLang="es-P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PE" altLang="es-P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5C58597-495D-428D-B5F4-91E50C7F6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862" y="3157540"/>
            <a:ext cx="3676622" cy="120014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C60F79F-1173-4068-8668-5BE128982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224" y="4527084"/>
            <a:ext cx="1850572" cy="233035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6862BA6B-8805-4CCE-9B48-FBBA8C391D2C}"/>
              </a:ext>
            </a:extLst>
          </p:cNvPr>
          <p:cNvSpPr/>
          <p:nvPr/>
        </p:nvSpPr>
        <p:spPr>
          <a:xfrm>
            <a:off x="2047873" y="5316313"/>
            <a:ext cx="6681789" cy="1200329"/>
          </a:xfrm>
          <a:prstGeom prst="rect">
            <a:avLst/>
          </a:prstGeom>
          <a:ln w="57150">
            <a:solidFill>
              <a:srgbClr val="002060"/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lang="es-PE" sz="2400" b="1" i="1" dirty="0">
                <a:solidFill>
                  <a:srgbClr val="FF0000"/>
                </a:solidFill>
                <a:latin typeface="Source Sans Pro" panose="020B0503030403020204" pitchFamily="34" charset="0"/>
              </a:rPr>
              <a:t>"Una función es una porción o bloque de código reutilizable que se encarga de realizar una determinada tarea."</a:t>
            </a:r>
            <a:endParaRPr lang="es-PE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86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¿QUÉ ES UNA FUNCIÓN?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C60F79F-1173-4068-8668-5BE128982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224" y="4527084"/>
            <a:ext cx="1850572" cy="233035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C8CEA287-7E29-4E15-971E-822D370B3DEF}"/>
              </a:ext>
            </a:extLst>
          </p:cNvPr>
          <p:cNvSpPr/>
          <p:nvPr/>
        </p:nvSpPr>
        <p:spPr>
          <a:xfrm>
            <a:off x="376669" y="1907657"/>
            <a:ext cx="115243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dirty="0">
                <a:latin typeface="franklin gothic book" panose="020B0503020102020204" pitchFamily="34" charset="0"/>
              </a:rPr>
              <a:t>Pensemos en lo más simple. Sabemos que los electrodomésticos tienen sus determinadas funciones. </a:t>
            </a:r>
          </a:p>
          <a:p>
            <a:pPr algn="just"/>
            <a:endParaRPr lang="es-PE" dirty="0">
              <a:latin typeface="franklin gothic book" panose="020B0503020102020204" pitchFamily="34" charset="0"/>
            </a:endParaRPr>
          </a:p>
          <a:p>
            <a:pPr algn="just"/>
            <a:r>
              <a:rPr lang="es-PE" dirty="0">
                <a:latin typeface="franklin gothic book" panose="020B0503020102020204" pitchFamily="34" charset="0"/>
              </a:rPr>
              <a:t>Una funcionalidad de un equipo de sonido es reproducir el contenido mp3 de un disco, </a:t>
            </a:r>
            <a:r>
              <a:rPr lang="es-PE" dirty="0" err="1">
                <a:latin typeface="franklin gothic book" panose="020B0503020102020204" pitchFamily="34" charset="0"/>
              </a:rPr>
              <a:t>usb</a:t>
            </a:r>
            <a:r>
              <a:rPr lang="es-PE" dirty="0">
                <a:latin typeface="franklin gothic book" panose="020B0503020102020204" pitchFamily="34" charset="0"/>
              </a:rPr>
              <a:t>, entre otros . </a:t>
            </a:r>
          </a:p>
          <a:p>
            <a:pPr algn="just"/>
            <a:endParaRPr lang="es-PE" dirty="0">
              <a:latin typeface="franklin gothic book" panose="020B0503020102020204" pitchFamily="34" charset="0"/>
            </a:endParaRPr>
          </a:p>
          <a:p>
            <a:pPr algn="just"/>
            <a:r>
              <a:rPr lang="es-PE" dirty="0">
                <a:latin typeface="franklin gothic book" panose="020B0503020102020204" pitchFamily="34" charset="0"/>
              </a:rPr>
              <a:t>Cuando El equipo de sonido  opera “pide” un dispositivo y a cambio (si todo va bien) “devuelve” la  reproducción.</a:t>
            </a:r>
            <a:endParaRPr lang="es-PE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27C29E44-241E-4F82-B12E-6F6C4DBD8E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9236" y="3810242"/>
            <a:ext cx="6345381" cy="22621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600" b="1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kumimoji="0" lang="es-PE" altLang="es-PE" sz="16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kumimoji="0" lang="es-PE" altLang="es-PE" sz="1600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canciones():</a:t>
            </a:r>
            <a:br>
              <a:rPr kumimoji="0" lang="es-PE" altLang="es-PE" sz="1600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PE" altLang="es-PE" sz="1600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kumimoji="0" lang="es-PE" altLang="es-PE" sz="1600" b="0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es-PE" altLang="es-PE" sz="1600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s-PE" altLang="es-PE" sz="16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"1) despacito "</a:t>
            </a:r>
            <a:br>
              <a:rPr kumimoji="0" lang="es-PE" altLang="es-PE" sz="16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PE" altLang="es-PE" sz="16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   "2) chantaje "</a:t>
            </a:r>
            <a:r>
              <a:rPr kumimoji="0" lang="es-PE" altLang="es-PE" sz="1600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s-PE" altLang="es-PE" sz="1600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PE" altLang="es-PE" sz="1600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s-PE" altLang="es-PE" sz="1600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s-PE" altLang="es-PE" sz="1600" b="0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es-PE" altLang="es-PE" sz="1600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(canciones())</a:t>
            </a:r>
            <a:endParaRPr kumimoji="0" lang="es-PE" altLang="es-PE" sz="16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600" b="0" i="0" u="none" strike="noStrike" cap="none" normalizeH="0" baseline="0" dirty="0">
                <a:ln>
                  <a:noFill/>
                </a:ln>
                <a:effectLst/>
                <a:latin typeface="Source Sans Pro" panose="020B0503030403020204" pitchFamily="34" charset="0"/>
              </a:rPr>
              <a:t/>
            </a:r>
            <a:br>
              <a:rPr kumimoji="0" lang="es-PE" altLang="es-PE" sz="1600" b="0" i="0" u="none" strike="noStrike" cap="none" normalizeH="0" baseline="0" dirty="0">
                <a:ln>
                  <a:noFill/>
                </a:ln>
                <a:effectLst/>
                <a:latin typeface="Source Sans Pro" panose="020B0503030403020204" pitchFamily="34" charset="0"/>
              </a:rPr>
            </a:br>
            <a:endParaRPr kumimoji="0" lang="es-PE" altLang="es-PE" sz="16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600" b="0" i="0" u="none" strike="noStrike" cap="none" normalizeH="0" baseline="0" dirty="0">
                <a:ln>
                  <a:noFill/>
                </a:ln>
                <a:effectLst/>
                <a:latin typeface="Franklin Gothic Book" panose="020B0503020102020204" pitchFamily="34" charset="0"/>
              </a:rPr>
              <a:t>En programación, es necesario el uso de funciones porque nos permite muchas cosas, como: ahorrar código,…</a:t>
            </a:r>
            <a:endParaRPr kumimoji="0" lang="es-PE" altLang="es-PE" sz="1600" b="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55673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¿PORQUÉ LAS NECESITAMOS?</a:t>
            </a:r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212" y="4527650"/>
            <a:ext cx="1850572" cy="233035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5E87273-659F-4F70-AE58-AAFC1B127362}"/>
              </a:ext>
            </a:extLst>
          </p:cNvPr>
          <p:cNvSpPr/>
          <p:nvPr/>
        </p:nvSpPr>
        <p:spPr>
          <a:xfrm>
            <a:off x="838200" y="2734719"/>
            <a:ext cx="39730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dirty="0">
                <a:solidFill>
                  <a:srgbClr val="212529"/>
                </a:solidFill>
                <a:latin typeface="-apple-system"/>
              </a:rPr>
              <a:t>Una función, no es ejecutada hasta tanto no sea invocada. Para invocar una función, simplemente se la llama por su nombre:</a:t>
            </a:r>
            <a:endParaRPr lang="es-PE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8C72017-A496-49B1-BF2D-C56C56584720}"/>
              </a:ext>
            </a:extLst>
          </p:cNvPr>
          <p:cNvSpPr/>
          <p:nvPr/>
        </p:nvSpPr>
        <p:spPr>
          <a:xfrm>
            <a:off x="838200" y="1904050"/>
            <a:ext cx="107580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4000" b="1" dirty="0">
                <a:solidFill>
                  <a:srgbClr val="FF0000"/>
                </a:solidFill>
                <a:latin typeface="-apple-system"/>
              </a:rPr>
              <a:t>Simplificación-Reutilización-Mantenimiento</a:t>
            </a:r>
            <a:endParaRPr lang="es-PE" sz="4000" b="1" dirty="0">
              <a:solidFill>
                <a:srgbClr val="FF0000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989A01E-BD63-461F-B0F4-EBCABF766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371" y="4057831"/>
            <a:ext cx="3552670" cy="1128713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0F4814AF-7354-4980-B103-1AA2CC45F926}"/>
              </a:ext>
            </a:extLst>
          </p:cNvPr>
          <p:cNvSpPr/>
          <p:nvPr/>
        </p:nvSpPr>
        <p:spPr>
          <a:xfrm>
            <a:off x="7623242" y="2734719"/>
            <a:ext cx="39730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dirty="0">
                <a:solidFill>
                  <a:srgbClr val="212529"/>
                </a:solidFill>
                <a:latin typeface="-apple-system"/>
              </a:rPr>
              <a:t>Cuando una función, haga un </a:t>
            </a:r>
            <a:r>
              <a:rPr lang="es-PE" b="1" dirty="0">
                <a:solidFill>
                  <a:srgbClr val="212529"/>
                </a:solidFill>
                <a:latin typeface="-apple-system"/>
              </a:rPr>
              <a:t>retorno de datos</a:t>
            </a:r>
            <a:r>
              <a:rPr lang="es-PE" dirty="0">
                <a:solidFill>
                  <a:srgbClr val="212529"/>
                </a:solidFill>
                <a:latin typeface="-apple-system"/>
              </a:rPr>
              <a:t>, éstos, pueden ser asignados a una variable:</a:t>
            </a:r>
            <a:endParaRPr lang="es-PE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CF28002-7C06-4553-AF05-97334BAA4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538" y="3953355"/>
            <a:ext cx="3552669" cy="221743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7ABE607-7B13-42F5-AFE0-E6FFEEF3F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793" y="5309327"/>
            <a:ext cx="1570233" cy="41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6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USO DE FUNCIONES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8F27124D-AC73-4D8A-BC58-33F0B6CD885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83552" y="2260411"/>
            <a:ext cx="2867025" cy="35337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E9BEC82A-4F00-49A9-AFB4-D649328A33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348" y="2549970"/>
            <a:ext cx="5895797" cy="295465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2400" b="1" i="0" u="sng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Franklin Gothic Book" panose="020B0503020102020204" pitchFamily="34" charset="0"/>
              </a:rPr>
              <a:t>Sintaxis</a:t>
            </a:r>
            <a:endParaRPr kumimoji="0" lang="es-PE" altLang="es-PE" sz="24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2400" b="1" i="0" u="sng" strike="noStrike" cap="none" normalizeH="0" baseline="0" dirty="0">
                <a:ln>
                  <a:noFill/>
                </a:ln>
                <a:effectLst/>
                <a:latin typeface="Franklin Gothic Book" panose="020B0503020102020204" pitchFamily="34" charset="0"/>
              </a:rPr>
              <a:t/>
            </a:r>
            <a:br>
              <a:rPr kumimoji="0" lang="es-PE" altLang="es-PE" sz="2400" b="1" i="0" u="sng" strike="noStrike" cap="none" normalizeH="0" baseline="0" dirty="0">
                <a:ln>
                  <a:noFill/>
                </a:ln>
                <a:effectLst/>
                <a:latin typeface="Franklin Gothic Book" panose="020B0503020102020204" pitchFamily="34" charset="0"/>
              </a:rPr>
            </a:br>
            <a:r>
              <a:rPr kumimoji="0" lang="es-PE" altLang="es-PE" sz="24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Franklin Gothic Book" panose="020B0503020102020204" pitchFamily="34" charset="0"/>
              </a:rPr>
              <a:t>def</a:t>
            </a:r>
            <a:r>
              <a:rPr kumimoji="0" lang="es-PE" altLang="es-PE" sz="2400" b="1" i="0" u="none" strike="noStrike" cap="none" normalizeH="0" baseline="0" dirty="0">
                <a:ln>
                  <a:noFill/>
                </a:ln>
                <a:effectLst/>
                <a:latin typeface="Franklin Gothic Book" panose="020B0503020102020204" pitchFamily="34" charset="0"/>
              </a:rPr>
              <a:t> </a:t>
            </a:r>
            <a:r>
              <a:rPr kumimoji="0" lang="es-PE" altLang="es-PE" sz="2400" b="0" i="0" u="none" strike="noStrike" cap="none" normalizeH="0" baseline="0" dirty="0">
                <a:ln>
                  <a:noFill/>
                </a:ln>
                <a:effectLst/>
                <a:latin typeface="Franklin Gothic Book" panose="020B0503020102020204" pitchFamily="34" charset="0"/>
              </a:rPr>
              <a:t>nombre</a:t>
            </a:r>
            <a:r>
              <a:rPr kumimoji="0" lang="es-PE" altLang="es-PE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Franklin Gothic Book" panose="020B0503020102020204" pitchFamily="34" charset="0"/>
              </a:rPr>
              <a:t>(parámetros):</a:t>
            </a:r>
            <a:endParaRPr kumimoji="0" lang="es-PE" altLang="es-PE" sz="24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2400" b="1" i="0" u="none" strike="noStrike" cap="none" normalizeH="0" baseline="0" dirty="0">
                <a:ln>
                  <a:noFill/>
                </a:ln>
                <a:effectLst/>
                <a:latin typeface="Franklin Gothic Book" panose="020B0503020102020204" pitchFamily="34" charset="0"/>
              </a:rPr>
              <a:t>         </a:t>
            </a:r>
            <a:r>
              <a:rPr kumimoji="0" lang="es-PE" altLang="es-PE" sz="2400" b="0" i="0" u="none" strike="noStrike" cap="none" normalizeH="0" baseline="0" dirty="0">
                <a:ln>
                  <a:noFill/>
                </a:ln>
                <a:effectLst/>
                <a:latin typeface="Franklin Gothic Book" panose="020B0503020102020204" pitchFamily="34" charset="0"/>
              </a:rPr>
              <a:t>Instrucciones</a:t>
            </a:r>
            <a:endParaRPr kumimoji="0" lang="es-PE" altLang="es-PE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altLang="es-PE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2400" b="0" i="0" u="none" strike="noStrike" cap="none" normalizeH="0" baseline="0" dirty="0">
                <a:ln>
                  <a:noFill/>
                </a:ln>
                <a:effectLst/>
                <a:latin typeface="Franklin Gothic Book" panose="020B0503020102020204" pitchFamily="34" charset="0"/>
              </a:rPr>
              <a:t>Nombre= debe ser acorde a lo que realice</a:t>
            </a:r>
            <a:endParaRPr kumimoji="0" lang="es-PE" altLang="es-PE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2400" b="0" i="0" u="none" strike="noStrike" cap="none" normalizeH="0" baseline="0" dirty="0">
                <a:ln>
                  <a:noFill/>
                </a:ln>
                <a:effectLst/>
                <a:latin typeface="Franklin Gothic Book" panose="020B0503020102020204" pitchFamily="34" charset="0"/>
              </a:rPr>
              <a:t>Parámetros= lo que recibe la función</a:t>
            </a:r>
            <a:endParaRPr kumimoji="0" lang="es-PE" altLang="es-PE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2400" b="0" i="0" u="none" strike="noStrike" cap="none" normalizeH="0" baseline="0" dirty="0">
                <a:ln>
                  <a:noFill/>
                </a:ln>
                <a:effectLst/>
                <a:latin typeface="Franklin Gothic Book" panose="020B0503020102020204" pitchFamily="34" charset="0"/>
              </a:rPr>
              <a:t>Instrucciones= código a realiza la función</a:t>
            </a:r>
            <a:endParaRPr kumimoji="0" lang="es-PE" altLang="es-PE" sz="2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380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CARACTERÍSTICAS USO DE FUNCIONES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8F27124D-AC73-4D8A-BC58-33F0B6CD885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83552" y="2260411"/>
            <a:ext cx="2867025" cy="35337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65D9FA72-5733-457B-97C9-CF80B572B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7527" y="2260411"/>
            <a:ext cx="7315200" cy="30777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PE" altLang="es-PE" sz="2000" b="0" i="0" u="none" strike="noStrike" cap="none" normalizeH="0" baseline="0" dirty="0">
                <a:ln>
                  <a:noFill/>
                </a:ln>
                <a:effectLst/>
                <a:latin typeface="Franklin Gothic Book" panose="020B0503020102020204" pitchFamily="34" charset="0"/>
              </a:rPr>
              <a:t>No todas las funciones reciben o retornan</a:t>
            </a:r>
            <a:endParaRPr kumimoji="0" lang="es-PE" altLang="es-PE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PE" altLang="es-PE" sz="2000" b="0" i="0" u="none" strike="noStrike" cap="none" normalizeH="0" baseline="0" dirty="0">
                <a:ln>
                  <a:noFill/>
                </a:ln>
                <a:effectLst/>
                <a:latin typeface="Franklin Gothic Book" panose="020B0503020102020204" pitchFamily="34" charset="0"/>
              </a:rPr>
              <a:t>Si la función retorna, la sintaxis debe contener </a:t>
            </a:r>
            <a:r>
              <a:rPr kumimoji="0" lang="es-PE" altLang="es-PE" sz="2000" b="0" i="0" u="none" strike="noStrike" cap="none" normalizeH="0" baseline="0" dirty="0" err="1">
                <a:ln>
                  <a:noFill/>
                </a:ln>
                <a:effectLst/>
                <a:latin typeface="Franklin Gothic Book" panose="020B0503020102020204" pitchFamily="34" charset="0"/>
              </a:rPr>
              <a:t>return</a:t>
            </a:r>
            <a:r>
              <a:rPr kumimoji="0" lang="es-PE" altLang="es-PE" sz="2000" b="0" i="0" u="none" strike="noStrike" cap="none" normalizeH="0" baseline="0" dirty="0">
                <a:ln>
                  <a:noFill/>
                </a:ln>
                <a:effectLst/>
                <a:latin typeface="Franklin Gothic Book" panose="020B0503020102020204" pitchFamily="34" charset="0"/>
              </a:rPr>
              <a:t> variable, donde variable almacena el fin de la función.</a:t>
            </a:r>
            <a:endParaRPr lang="es-PE" altLang="es-PE" sz="2000" dirty="0"/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PE" altLang="es-PE" sz="2000" b="0" i="0" u="none" strike="noStrike" cap="none" normalizeH="0" baseline="0" dirty="0">
                <a:ln>
                  <a:noFill/>
                </a:ln>
                <a:effectLst/>
                <a:latin typeface="Franklin Gothic Book" panose="020B0503020102020204" pitchFamily="34" charset="0"/>
              </a:rPr>
              <a:t>Una función puede retornar más de un valor, </a:t>
            </a:r>
            <a:r>
              <a:rPr kumimoji="0" lang="es-PE" altLang="es-PE" sz="2000" b="0" i="0" u="none" strike="noStrike" cap="none" normalizeH="0" baseline="0" dirty="0" err="1">
                <a:ln>
                  <a:noFill/>
                </a:ln>
                <a:effectLst/>
                <a:latin typeface="Franklin Gothic Book" panose="020B0503020102020204" pitchFamily="34" charset="0"/>
              </a:rPr>
              <a:t>ej</a:t>
            </a:r>
            <a:r>
              <a:rPr kumimoji="0" lang="es-PE" altLang="es-PE" sz="2000" b="0" i="0" u="none" strike="noStrike" cap="none" normalizeH="0" baseline="0" dirty="0">
                <a:ln>
                  <a:noFill/>
                </a:ln>
                <a:effectLst/>
                <a:latin typeface="Franklin Gothic Book" panose="020B0503020102020204" pitchFamily="34" charset="0"/>
              </a:rPr>
              <a:t>: puede retornar una lista, tupla, entre otros.</a:t>
            </a:r>
            <a:endParaRPr kumimoji="0" lang="es-PE" altLang="es-PE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PE" altLang="es-PE" sz="2000" b="0" i="0" u="none" strike="noStrike" cap="none" normalizeH="0" baseline="0" dirty="0">
                <a:ln>
                  <a:noFill/>
                </a:ln>
                <a:effectLst/>
                <a:latin typeface="Franklin Gothic Book" panose="020B0503020102020204" pitchFamily="34" charset="0"/>
              </a:rPr>
              <a:t>La vida de toda función con valor a retornar termina cuando se declara “</a:t>
            </a:r>
            <a:r>
              <a:rPr kumimoji="0" lang="es-PE" altLang="es-PE" sz="2000" b="0" i="0" u="none" strike="noStrike" cap="none" normalizeH="0" baseline="0" dirty="0" err="1">
                <a:ln>
                  <a:noFill/>
                </a:ln>
                <a:effectLst/>
                <a:latin typeface="Franklin Gothic Book" panose="020B0503020102020204" pitchFamily="34" charset="0"/>
              </a:rPr>
              <a:t>return</a:t>
            </a:r>
            <a:r>
              <a:rPr kumimoji="0" lang="es-PE" altLang="es-PE" sz="2000" b="0" i="0" u="none" strike="noStrike" cap="none" normalizeH="0" baseline="0" dirty="0">
                <a:ln>
                  <a:noFill/>
                </a:ln>
                <a:effectLst/>
                <a:latin typeface="Franklin Gothic Book" panose="020B0503020102020204" pitchFamily="34" charset="0"/>
              </a:rPr>
              <a:t>”</a:t>
            </a:r>
            <a:endParaRPr kumimoji="0" lang="es-PE" altLang="es-PE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PE" altLang="es-PE" sz="2000" b="0" i="0" u="none" strike="noStrike" cap="none" normalizeH="0" baseline="0" dirty="0">
                <a:ln>
                  <a:noFill/>
                </a:ln>
                <a:effectLst/>
                <a:latin typeface="Franklin Gothic Book" panose="020B0503020102020204" pitchFamily="34" charset="0"/>
              </a:rPr>
              <a:t>Existen funciones propias de </a:t>
            </a:r>
            <a:r>
              <a:rPr kumimoji="0" lang="es-PE" altLang="es-PE" sz="2000" b="0" i="0" u="none" strike="noStrike" cap="none" normalizeH="0" baseline="0" dirty="0" err="1">
                <a:ln>
                  <a:noFill/>
                </a:ln>
                <a:effectLst/>
                <a:latin typeface="Franklin Gothic Book" panose="020B0503020102020204" pitchFamily="34" charset="0"/>
              </a:rPr>
              <a:t>python</a:t>
            </a:r>
            <a:r>
              <a:rPr kumimoji="0" lang="es-PE" altLang="es-PE" sz="2000" b="0" i="0" u="none" strike="noStrike" cap="none" normalizeH="0" baseline="0" dirty="0">
                <a:ln>
                  <a:noFill/>
                </a:ln>
                <a:effectLst/>
                <a:latin typeface="Franklin Gothic Book" panose="020B0503020102020204" pitchFamily="34" charset="0"/>
              </a:rPr>
              <a:t> como el módulo geometría la cual tiene las funciones para calcular el área del circulo, cilindro, entre otros.</a:t>
            </a:r>
            <a:endParaRPr kumimoji="0" lang="es-PE" altLang="es-PE" sz="2000" b="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05436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63169D-AD5D-43B8-BA71-02A2A2165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FUNCIONES DE CADENAS PREDETERMINADAS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9965C5C-ABB2-4E8E-9ABC-EE439565A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1926648"/>
            <a:ext cx="8086725" cy="46672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19D59BA-D07E-4EFE-BEFF-97B4C78AC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899" y="4527650"/>
            <a:ext cx="1850572" cy="233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6271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_corp_201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corp_2019" id="{04C962F1-D308-4BC2-A59B-463E03880934}" vid="{5C5A6791-3381-4C54-ADB6-99208E4EC962}"/>
    </a:ext>
  </a:extLst>
</a:theme>
</file>

<file path=ppt/theme/theme2.xml><?xml version="1.0" encoding="utf-8"?>
<a:theme xmlns:a="http://schemas.openxmlformats.org/drawingml/2006/main" name="blanco_cor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corp_2019" id="{96B6D52C-0A4F-4EB0-8C2B-285DCA567D8A}" vid="{B3B0B69F-1963-4ECA-8471-DFE3E6C6AD6C}"/>
    </a:ext>
  </a:extLst>
</a:theme>
</file>

<file path=ppt/theme/theme3.xml><?xml version="1.0" encoding="utf-8"?>
<a:theme xmlns:a="http://schemas.openxmlformats.org/drawingml/2006/main" name="verde_cor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corp_2019" id="{96B6D52C-0A4F-4EB0-8C2B-285DCA567D8A}" vid="{B3B0B69F-1963-4ECA-8471-DFE3E6C6AD6C}"/>
    </a:ext>
  </a:extLst>
</a:theme>
</file>

<file path=ppt/theme/theme4.xml><?xml version="1.0" encoding="utf-8"?>
<a:theme xmlns:a="http://schemas.openxmlformats.org/drawingml/2006/main" name="amarillo_cor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corp_2019" id="{6092C70D-0B5D-43B6-94AF-CA86E5A99A66}" vid="{84C757C7-FE3E-41B3-A698-C26B0010DACC}"/>
    </a:ext>
  </a:extLst>
</a:theme>
</file>

<file path=ppt/theme/theme5.xml><?xml version="1.0" encoding="utf-8"?>
<a:theme xmlns:a="http://schemas.openxmlformats.org/drawingml/2006/main" name="azul_cor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corp_2019" id="{96B6D52C-0A4F-4EB0-8C2B-285DCA567D8A}" vid="{B3B0B69F-1963-4ECA-8471-DFE3E6C6AD6C}"/>
    </a:ext>
  </a:extLst>
</a:theme>
</file>

<file path=ppt/theme/theme6.xml><?xml version="1.0" encoding="utf-8"?>
<a:theme xmlns:a="http://schemas.openxmlformats.org/drawingml/2006/main" name="anaranjado_cor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corp_2019" id="{96B6D52C-0A4F-4EB0-8C2B-285DCA567D8A}" vid="{B3B0B69F-1963-4ECA-8471-DFE3E6C6AD6C}"/>
    </a:ext>
  </a:extLst>
</a:theme>
</file>

<file path=ppt/theme/theme7.xml><?xml version="1.0" encoding="utf-8"?>
<a:theme xmlns:a="http://schemas.openxmlformats.org/drawingml/2006/main" name="morado_cor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corp_2019" id="{96B6D52C-0A4F-4EB0-8C2B-285DCA567D8A}" vid="{B3B0B69F-1963-4ECA-8471-DFE3E6C6AD6C}"/>
    </a:ext>
  </a:extLst>
</a:theme>
</file>

<file path=ppt/theme/theme8.xml><?xml version="1.0" encoding="utf-8"?>
<a:theme xmlns:a="http://schemas.openxmlformats.org/drawingml/2006/main" name="rojo_cor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corp_2019" id="{96B6D52C-0A4F-4EB0-8C2B-285DCA567D8A}" vid="{B3B0B69F-1963-4ECA-8471-DFE3E6C6AD6C}"/>
    </a:ext>
  </a:extLst>
</a:theme>
</file>

<file path=ppt/theme/theme9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tema_corp_2019</Template>
  <TotalTime>334</TotalTime>
  <Words>609</Words>
  <Application>Microsoft Office PowerPoint</Application>
  <PresentationFormat>Panorámica</PresentationFormat>
  <Paragraphs>133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14</vt:i4>
      </vt:variant>
      <vt:variant>
        <vt:lpstr>Tema</vt:lpstr>
      </vt:variant>
      <vt:variant>
        <vt:i4>8</vt:i4>
      </vt:variant>
      <vt:variant>
        <vt:lpstr>Títulos de diapositiva</vt:lpstr>
      </vt:variant>
      <vt:variant>
        <vt:i4>18</vt:i4>
      </vt:variant>
    </vt:vector>
  </HeadingPairs>
  <TitlesOfParts>
    <vt:vector size="40" baseType="lpstr">
      <vt:lpstr>Times New Roman</vt:lpstr>
      <vt:lpstr>Muller Regular</vt:lpstr>
      <vt:lpstr>Calibri</vt:lpstr>
      <vt:lpstr>-apple-system</vt:lpstr>
      <vt:lpstr>Source Sans Pro</vt:lpstr>
      <vt:lpstr>Consolas</vt:lpstr>
      <vt:lpstr>Arial</vt:lpstr>
      <vt:lpstr>Abel</vt:lpstr>
      <vt:lpstr>Stag Light</vt:lpstr>
      <vt:lpstr>SFMono-Regular</vt:lpstr>
      <vt:lpstr>Franklin Gothic Book</vt:lpstr>
      <vt:lpstr>Franklin Gothic Book</vt:lpstr>
      <vt:lpstr>inherit</vt:lpstr>
      <vt:lpstr>Courier New</vt:lpstr>
      <vt:lpstr>tema_corp_2019</vt:lpstr>
      <vt:lpstr>blanco_corp</vt:lpstr>
      <vt:lpstr>verde_corp</vt:lpstr>
      <vt:lpstr>amarillo_corp</vt:lpstr>
      <vt:lpstr>azul_corp</vt:lpstr>
      <vt:lpstr>anaranjado_corp</vt:lpstr>
      <vt:lpstr>morado_corp</vt:lpstr>
      <vt:lpstr>rojo_corp</vt:lpstr>
      <vt:lpstr>Fundamentos de Programación</vt:lpstr>
      <vt:lpstr>LOGRO DE APRENDIZAJE</vt:lpstr>
      <vt:lpstr>CONTENIDOS</vt:lpstr>
      <vt:lpstr>¿QUÉ ES UNA FUNCIÓN?</vt:lpstr>
      <vt:lpstr>¿QUÉ ES UNA FUNCIÓN?</vt:lpstr>
      <vt:lpstr>¿PORQUÉ LAS NECESITAMOS?</vt:lpstr>
      <vt:lpstr>USO DE FUNCIONES</vt:lpstr>
      <vt:lpstr>CARACTERÍSTICAS USO DE FUNCIONES</vt:lpstr>
      <vt:lpstr>FUNCIONES DE CADENAS PREDETERMINADAS</vt:lpstr>
      <vt:lpstr>FUNCIONES DE CADENAS PREDETERMINADAS</vt:lpstr>
      <vt:lpstr>FUNCIONES NUMÉRICAS</vt:lpstr>
      <vt:lpstr>OTRAS FUNCIONES ÚTILES</vt:lpstr>
      <vt:lpstr>Presentación de PowerPoint</vt:lpstr>
      <vt:lpstr>LA CALCULADORA</vt:lpstr>
      <vt:lpstr>LA CALCULADORA</vt:lpstr>
      <vt:lpstr>LA CALCULADORA</vt:lpstr>
      <vt:lpstr>AHORA USTEDES</vt:lpstr>
      <vt:lpstr>AHORA USTEDES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Franco Ponce Silva</dc:creator>
  <cp:lastModifiedBy>CAMILA</cp:lastModifiedBy>
  <cp:revision>64</cp:revision>
  <dcterms:created xsi:type="dcterms:W3CDTF">2018-11-28T19:57:05Z</dcterms:created>
  <dcterms:modified xsi:type="dcterms:W3CDTF">2019-03-15T15:33:25Z</dcterms:modified>
</cp:coreProperties>
</file>